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69" r:id="rId3"/>
    <p:sldId id="262" r:id="rId4"/>
    <p:sldId id="258" r:id="rId5"/>
    <p:sldId id="257" r:id="rId6"/>
    <p:sldId id="259" r:id="rId7"/>
    <p:sldId id="268" r:id="rId8"/>
    <p:sldId id="260" r:id="rId9"/>
    <p:sldId id="264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94659"/>
  </p:normalViewPr>
  <p:slideViewPr>
    <p:cSldViewPr snapToGrid="0" snapToObjects="1">
      <p:cViewPr varScale="1">
        <p:scale>
          <a:sx n="88" d="100"/>
          <a:sy n="88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BD3A5-969C-9942-BD94-661E3C9CEA45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B9F77-3356-484F-AF21-1BA0C19FE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 it to Sam and say “this may be due to player patterns”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8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will briefly discuss player patterns and muscle memory; then lead into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8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rainbow cm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2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6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0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34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75A-9E46-A441-B810-3D59EBB1E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3495" y="-11644"/>
            <a:ext cx="7349552" cy="2268559"/>
          </a:xfrm>
        </p:spPr>
        <p:txBody>
          <a:bodyPr>
            <a:normAutofit/>
          </a:bodyPr>
          <a:lstStyle/>
          <a:p>
            <a:r>
              <a:rPr lang="en-US" sz="6000" dirty="0"/>
              <a:t>Fantasy Tennis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085120-CB65-4F4B-B704-FE7A7BF0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4400" y="5697787"/>
            <a:ext cx="5357600" cy="1160213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2400" dirty="0"/>
              <a:t>Kaycee, Steph, Fred, Sam, Greg</a:t>
            </a:r>
          </a:p>
        </p:txBody>
      </p:sp>
      <p:pic>
        <p:nvPicPr>
          <p:cNvPr id="7172" name="Picture 4" descr="via GIFER | Retro games poster, Gif, Sketches easy">
            <a:extLst>
              <a:ext uri="{FF2B5EF4-FFF2-40B4-BE49-F238E27FC236}">
                <a16:creationId xmlns:a16="http://schemas.microsoft.com/office/drawing/2014/main" id="{78F5EC17-DB0C-1E43-8574-1691E4AF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246" y="3316402"/>
            <a:ext cx="2268559" cy="2268559"/>
          </a:xfrm>
          <a:prstGeom prst="rect">
            <a:avLst/>
          </a:prstGeom>
          <a:noFill/>
        </p:spPr>
      </p:pic>
      <p:pic>
        <p:nvPicPr>
          <p:cNvPr id="7180" name="Picture 12" descr="Fantasy Sports Software Provider in Kenya - GammaStack">
            <a:extLst>
              <a:ext uri="{FF2B5EF4-FFF2-40B4-BE49-F238E27FC236}">
                <a16:creationId xmlns:a16="http://schemas.microsoft.com/office/drawing/2014/main" id="{8E4280D6-4318-D941-8EC6-5A1B42A0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28" y="725658"/>
            <a:ext cx="3062514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5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2ED0-013D-4C44-AB34-9C380D2A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604"/>
            <a:ext cx="7729728" cy="1188720"/>
          </a:xfrm>
        </p:spPr>
        <p:txBody>
          <a:bodyPr/>
          <a:lstStyle/>
          <a:p>
            <a:r>
              <a:rPr lang="en-US" dirty="0"/>
              <a:t>WTA Top 20 Players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C1C67D-7423-E545-ABEA-791F8A98E8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489" y="1624011"/>
            <a:ext cx="7148512" cy="47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5D3FE-AD5F-8B42-AAD4-94CEE53463AE}"/>
              </a:ext>
            </a:extLst>
          </p:cNvPr>
          <p:cNvSpPr txBox="1"/>
          <p:nvPr/>
        </p:nvSpPr>
        <p:spPr>
          <a:xfrm>
            <a:off x="203201" y="1624011"/>
            <a:ext cx="484028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2, but overall less variance than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113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(pregnancies, mental health, burn out, personal reasons, less likely to receive help from tennis organization,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5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B53F-7FB2-7B41-971D-8062777B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2E15-5EF7-2648-AB28-363AA8C0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Nationality indicates preference, but not necessarily performance </a:t>
            </a:r>
          </a:p>
          <a:p>
            <a:r>
              <a:rPr lang="en-US" sz="2000" dirty="0"/>
              <a:t>Handedness alone does not seem to be a big factor, but it might situationally </a:t>
            </a:r>
          </a:p>
          <a:p>
            <a:r>
              <a:rPr lang="en-US" sz="2000" dirty="0"/>
              <a:t>Age is impacted by biology and play style</a:t>
            </a:r>
          </a:p>
          <a:p>
            <a:r>
              <a:rPr lang="en-US" sz="2000" dirty="0"/>
              <a:t>Overall, the sport is top heavy, but females show much less variance</a:t>
            </a:r>
          </a:p>
          <a:p>
            <a:r>
              <a:rPr lang="en-US" sz="2000" dirty="0"/>
              <a:t>Prize pool distribution is top focused, which effects access to resources</a:t>
            </a:r>
          </a:p>
          <a:p>
            <a:r>
              <a:rPr lang="en-US" sz="2000" dirty="0"/>
              <a:t>Other factors need to be examined</a:t>
            </a:r>
          </a:p>
          <a:p>
            <a:pPr lvl="1"/>
            <a:r>
              <a:rPr lang="en-US" sz="1800" dirty="0"/>
              <a:t>Mental health needs to be measured in some capacity because sport is based on individual performance vs 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299132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203B-743F-334E-B5BF-303E1A23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167" y="824076"/>
            <a:ext cx="7958331" cy="107722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847F-AE07-D842-8BE7-6287200F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457" y="2052116"/>
            <a:ext cx="7603755" cy="2130679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Developers creating a Fantasy Team App for Tennis</a:t>
            </a:r>
          </a:p>
          <a:p>
            <a:r>
              <a:rPr lang="en-US" sz="2400" dirty="0"/>
              <a:t>Consideration for which factors need to be weighed</a:t>
            </a:r>
          </a:p>
          <a:p>
            <a:r>
              <a:rPr lang="en-US" sz="2400" dirty="0"/>
              <a:t>Wide scale factors</a:t>
            </a:r>
          </a:p>
          <a:p>
            <a:r>
              <a:rPr lang="en-US" sz="2400" dirty="0"/>
              <a:t>Player performance </a:t>
            </a:r>
          </a:p>
        </p:txBody>
      </p:sp>
      <p:pic>
        <p:nvPicPr>
          <p:cNvPr id="10246" name="Picture 6" descr="ATP-logo - UBITENNIS">
            <a:extLst>
              <a:ext uri="{FF2B5EF4-FFF2-40B4-BE49-F238E27FC236}">
                <a16:creationId xmlns:a16="http://schemas.microsoft.com/office/drawing/2014/main" id="{F64F6859-4E68-4C4A-A6B2-7087E068A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402" y="2520371"/>
            <a:ext cx="3167513" cy="2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WTA Tour - TheSportsDB.com">
            <a:extLst>
              <a:ext uri="{FF2B5EF4-FFF2-40B4-BE49-F238E27FC236}">
                <a16:creationId xmlns:a16="http://schemas.microsoft.com/office/drawing/2014/main" id="{10E9D9CE-71F0-B44F-9643-23A1DBB6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30" y="3064763"/>
            <a:ext cx="1268843" cy="12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WTA year-awards picks 2021: Player of the year, newcomer, comeback - Sports  Illustrated">
            <a:extLst>
              <a:ext uri="{FF2B5EF4-FFF2-40B4-BE49-F238E27FC236}">
                <a16:creationId xmlns:a16="http://schemas.microsoft.com/office/drawing/2014/main" id="{39128D22-AB63-874F-BC64-E9015F43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4219"/>
            <a:ext cx="2840905" cy="213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Top-ranked tennis star Novak Djokovic tests positive for the coronavirus">
            <a:extLst>
              <a:ext uri="{FF2B5EF4-FFF2-40B4-BE49-F238E27FC236}">
                <a16:creationId xmlns:a16="http://schemas.microsoft.com/office/drawing/2014/main" id="{9DD91780-9330-3445-9BFE-6C73B15F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43" y="4514220"/>
            <a:ext cx="2984180" cy="20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6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Grass to carpet: Various types of tennis courts">
            <a:extLst>
              <a:ext uri="{FF2B5EF4-FFF2-40B4-BE49-F238E27FC236}">
                <a16:creationId xmlns:a16="http://schemas.microsoft.com/office/drawing/2014/main" id="{F9992DBA-D86D-EC44-A75A-34C37A6A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C2C8F-8CAD-2D47-B4BA-5558C604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833F-5879-DB4E-857A-1B8AE582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374" y="1877214"/>
            <a:ext cx="8489251" cy="3101983"/>
          </a:xfrm>
        </p:spPr>
        <p:txBody>
          <a:bodyPr>
            <a:noAutofit/>
          </a:bodyPr>
          <a:lstStyle/>
          <a:p>
            <a:r>
              <a:rPr lang="en-US" sz="2400" dirty="0"/>
              <a:t>Hypothesis: more Latin American countries would appear in top 20 when looking at clay surface wins</a:t>
            </a:r>
          </a:p>
          <a:p>
            <a:r>
              <a:rPr lang="en-US" sz="2400" dirty="0"/>
              <a:t>Hypothesis: more USA,  Asian, and European countries would appear in top 20 when looking at hard surfaces</a:t>
            </a:r>
          </a:p>
          <a:p>
            <a:r>
              <a:rPr lang="en-US" sz="2400" dirty="0"/>
              <a:t>Surface is expected to make a difference due to different countries having different training practices due to (for example, in colder countries, trainings happen more inside)</a:t>
            </a:r>
          </a:p>
        </p:txBody>
      </p:sp>
    </p:spTree>
    <p:extLst>
      <p:ext uri="{BB962C8B-B14F-4D97-AF65-F5344CB8AC3E}">
        <p14:creationId xmlns:p14="http://schemas.microsoft.com/office/powerpoint/2010/main" val="305066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E1B-802E-F044-84BD-3C4F2BB4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hard surface (2017-2021)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47B22F-1BD5-A54A-91F9-9B1FD334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859883" y="2259682"/>
            <a:ext cx="14334692" cy="30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29CF90B6-8580-2C40-8537-B08447955300}"/>
              </a:ext>
            </a:extLst>
          </p:cNvPr>
          <p:cNvSpPr/>
          <p:nvPr/>
        </p:nvSpPr>
        <p:spPr>
          <a:xfrm>
            <a:off x="6114748" y="5320837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EA3D32B-7DC9-E349-833F-9BAF355FB3DC}"/>
              </a:ext>
            </a:extLst>
          </p:cNvPr>
          <p:cNvSpPr/>
          <p:nvPr/>
        </p:nvSpPr>
        <p:spPr>
          <a:xfrm>
            <a:off x="7232800" y="5260938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3ECB9038-34FC-374F-AE77-AF9F7142AE1C}"/>
              </a:ext>
            </a:extLst>
          </p:cNvPr>
          <p:cNvSpPr/>
          <p:nvPr/>
        </p:nvSpPr>
        <p:spPr>
          <a:xfrm>
            <a:off x="8912642" y="5321115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83373DC-721E-1E4C-AD95-389A4A892F70}"/>
              </a:ext>
            </a:extLst>
          </p:cNvPr>
          <p:cNvSpPr/>
          <p:nvPr/>
        </p:nvSpPr>
        <p:spPr>
          <a:xfrm>
            <a:off x="10590641" y="528004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B49A11-E491-6542-A178-38E97D7046D4}"/>
              </a:ext>
            </a:extLst>
          </p:cNvPr>
          <p:cNvSpPr/>
          <p:nvPr/>
        </p:nvSpPr>
        <p:spPr>
          <a:xfrm>
            <a:off x="11631954" y="5320837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54ED1E0-63BB-1F4C-907F-0FF2300044C5}"/>
              </a:ext>
            </a:extLst>
          </p:cNvPr>
          <p:cNvSpPr/>
          <p:nvPr/>
        </p:nvSpPr>
        <p:spPr>
          <a:xfrm>
            <a:off x="9470746" y="5321115"/>
            <a:ext cx="157163" cy="31118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Flag Of Switzerland png images | PNGWing">
            <a:extLst>
              <a:ext uri="{FF2B5EF4-FFF2-40B4-BE49-F238E27FC236}">
                <a16:creationId xmlns:a16="http://schemas.microsoft.com/office/drawing/2014/main" id="{D1675F08-BE25-294B-9FFC-11973674D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0" b="17029"/>
          <a:stretch/>
        </p:blipFill>
        <p:spPr bwMode="auto">
          <a:xfrm>
            <a:off x="6946675" y="5795411"/>
            <a:ext cx="658290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lag of Argentina | Britannica">
            <a:extLst>
              <a:ext uri="{FF2B5EF4-FFF2-40B4-BE49-F238E27FC236}">
                <a16:creationId xmlns:a16="http://schemas.microsoft.com/office/drawing/2014/main" id="{B1287E6E-AF1B-8A4D-8AB7-04143A13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90" y="5775912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lag of Belgium | Flagpedia.net">
            <a:extLst>
              <a:ext uri="{FF2B5EF4-FFF2-40B4-BE49-F238E27FC236}">
                <a16:creationId xmlns:a16="http://schemas.microsoft.com/office/drawing/2014/main" id="{D949FA4E-B198-354F-9361-46F58826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89" y="5761044"/>
            <a:ext cx="50532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lag of South Africa | Britannica">
            <a:extLst>
              <a:ext uri="{FF2B5EF4-FFF2-40B4-BE49-F238E27FC236}">
                <a16:creationId xmlns:a16="http://schemas.microsoft.com/office/drawing/2014/main" id="{0B02391D-0B83-FF42-9052-DE360C57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93" y="5795411"/>
            <a:ext cx="565666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Bulgaria - Wikipedia">
            <a:extLst>
              <a:ext uri="{FF2B5EF4-FFF2-40B4-BE49-F238E27FC236}">
                <a16:creationId xmlns:a16="http://schemas.microsoft.com/office/drawing/2014/main" id="{39592418-03F5-7F4F-9F63-E27D88C9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184" y="5775912"/>
            <a:ext cx="588963" cy="3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lag of Kazakhstan - Wikipedia">
            <a:extLst>
              <a:ext uri="{FF2B5EF4-FFF2-40B4-BE49-F238E27FC236}">
                <a16:creationId xmlns:a16="http://schemas.microsoft.com/office/drawing/2014/main" id="{74F1001A-9BAF-0F49-B8B3-9FE2BE9C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72" y="5791299"/>
            <a:ext cx="752214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9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A20F-BCFD-3248-B01D-1075F2C4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clay Surface (2017-2021)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2B6486-BDE9-3C4D-90FD-4CE73A97B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1165616" y="1926483"/>
            <a:ext cx="14523232" cy="32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4FD3ECBF-E52F-8542-A4BE-C9A7CD7C28E3}"/>
              </a:ext>
            </a:extLst>
          </p:cNvPr>
          <p:cNvSpPr/>
          <p:nvPr/>
        </p:nvSpPr>
        <p:spPr>
          <a:xfrm>
            <a:off x="1373476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A3850D2-30A1-9D4A-8B88-B05AD77CAF2C}"/>
              </a:ext>
            </a:extLst>
          </p:cNvPr>
          <p:cNvSpPr/>
          <p:nvPr/>
        </p:nvSpPr>
        <p:spPr>
          <a:xfrm>
            <a:off x="5881814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2A03F03-3B44-0A41-8734-BF5A126015A6}"/>
              </a:ext>
            </a:extLst>
          </p:cNvPr>
          <p:cNvSpPr/>
          <p:nvPr/>
        </p:nvSpPr>
        <p:spPr>
          <a:xfrm>
            <a:off x="8168186" y="531504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AAF8B00-93A1-0940-9685-FE3B4FB7A8C1}"/>
              </a:ext>
            </a:extLst>
          </p:cNvPr>
          <p:cNvSpPr/>
          <p:nvPr/>
        </p:nvSpPr>
        <p:spPr>
          <a:xfrm>
            <a:off x="10971837" y="5295089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6AFFD53-4E46-FF4E-AE29-46D88298E927}"/>
              </a:ext>
            </a:extLst>
          </p:cNvPr>
          <p:cNvSpPr/>
          <p:nvPr/>
        </p:nvSpPr>
        <p:spPr>
          <a:xfrm>
            <a:off x="10358784" y="5281836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E8A0836-924A-8747-BE96-DB0B788C4D7C}"/>
              </a:ext>
            </a:extLst>
          </p:cNvPr>
          <p:cNvSpPr/>
          <p:nvPr/>
        </p:nvSpPr>
        <p:spPr>
          <a:xfrm>
            <a:off x="8764047" y="529508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2" descr="flag of Argentina | Britannica">
            <a:extLst>
              <a:ext uri="{FF2B5EF4-FFF2-40B4-BE49-F238E27FC236}">
                <a16:creationId xmlns:a16="http://schemas.microsoft.com/office/drawing/2014/main" id="{5BBBFDD5-5669-614F-A8D7-E136CD5B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83" y="5827816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of Chile - Wikipedia">
            <a:extLst>
              <a:ext uri="{FF2B5EF4-FFF2-40B4-BE49-F238E27FC236}">
                <a16:creationId xmlns:a16="http://schemas.microsoft.com/office/drawing/2014/main" id="{8A3253C6-D25E-F349-A4C2-B837C823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8" y="5831801"/>
            <a:ext cx="750350" cy="5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g of Brazil - Wikipedia">
            <a:extLst>
              <a:ext uri="{FF2B5EF4-FFF2-40B4-BE49-F238E27FC236}">
                <a16:creationId xmlns:a16="http://schemas.microsoft.com/office/drawing/2014/main" id="{87C4C5AB-53B2-304E-B31E-2E7F9190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15" y="5832622"/>
            <a:ext cx="699352" cy="4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 of Uruguay - Wikipedia">
            <a:extLst>
              <a:ext uri="{FF2B5EF4-FFF2-40B4-BE49-F238E27FC236}">
                <a16:creationId xmlns:a16="http://schemas.microsoft.com/office/drawing/2014/main" id="{8ED622F6-0A3C-144F-A03F-09B8D9F0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735" y="5832860"/>
            <a:ext cx="699352" cy="4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CCA53E-1F6C-B447-9F07-1A8BAA9C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226" y="5827816"/>
            <a:ext cx="750810" cy="5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EF297-2F2F-384D-B94A-723F0525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04" y="5833686"/>
            <a:ext cx="750350" cy="5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7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760C-FD89-AD44-85D7-5CF89BD9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and Right hand win rates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495E21-C61F-214A-A227-443BEBC7A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571" y="188686"/>
            <a:ext cx="8273142" cy="82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F3F82-583B-7642-9DE2-26D3D1357D37}"/>
              </a:ext>
            </a:extLst>
          </p:cNvPr>
          <p:cNvSpPr txBox="1"/>
          <p:nvPr/>
        </p:nvSpPr>
        <p:spPr>
          <a:xfrm>
            <a:off x="7119936" y="2065867"/>
            <a:ext cx="49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Hypothesis: Left handed has an advantage over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Overall, right wins over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However: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Male left handers have 53% win rate over male right handers on </a:t>
            </a:r>
            <a:r>
              <a:rPr lang="en-US" sz="2000" u="sng" dirty="0"/>
              <a:t>clay courts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Females show no preference for surface and a preference for right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Nadal is an outlier (18% of the total left hander wins on clay courts)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Further research is necessary</a:t>
            </a:r>
          </a:p>
        </p:txBody>
      </p:sp>
    </p:spTree>
    <p:extLst>
      <p:ext uri="{BB962C8B-B14F-4D97-AF65-F5344CB8AC3E}">
        <p14:creationId xmlns:p14="http://schemas.microsoft.com/office/powerpoint/2010/main" val="11952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0F1C-B19B-6942-A57C-26D8DDEB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Winners age BO3 &amp; bo5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ED6DDF-18AD-3A4F-B40E-8A59FBD200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65867"/>
            <a:ext cx="5410199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BFE890-6583-DE43-B67C-45593D04D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7" y="2065867"/>
            <a:ext cx="5332380" cy="35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E75A-9D16-1548-B3F1-98ACF80C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WTA winners Age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B53C5B-24AC-AA4D-90F0-186AE6074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183" y="2065867"/>
            <a:ext cx="5703094" cy="3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0D5C1-B9D5-534F-85FF-F57EBA1ACD24}"/>
              </a:ext>
            </a:extLst>
          </p:cNvPr>
          <p:cNvSpPr txBox="1"/>
          <p:nvPr/>
        </p:nvSpPr>
        <p:spPr>
          <a:xfrm>
            <a:off x="6490269" y="2065867"/>
            <a:ext cx="4600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Biology: women mature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 Style: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Women play flatter, more power-focused tennis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Men play with more top-spin, have longer rallies, and more stamina-focused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research ideas: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161804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6A0-C0D4-9B40-A4B6-60EE3FB8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7479"/>
            <a:ext cx="7729728" cy="1188720"/>
          </a:xfrm>
        </p:spPr>
        <p:txBody>
          <a:bodyPr/>
          <a:lstStyle/>
          <a:p>
            <a:r>
              <a:rPr lang="en-US" dirty="0"/>
              <a:t>ATP Top 20 players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B14B4E-BFEF-5E40-AE85-2ED58053F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897" y="1724025"/>
            <a:ext cx="6908006" cy="4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AB1-7966-8247-8E9F-02B091C180D6}"/>
              </a:ext>
            </a:extLst>
          </p:cNvPr>
          <p:cNvSpPr txBox="1"/>
          <p:nvPr/>
        </p:nvSpPr>
        <p:spPr>
          <a:xfrm>
            <a:off x="593761" y="1724025"/>
            <a:ext cx="4297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heavy due to particularly talented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COVID limited number of tournaments in 2020 and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376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(mental health, burn out, personal reasons,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40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{3E0D1474-9953-9D41-A592-BD654AA22035}tf10001058</Template>
  <TotalTime>247</TotalTime>
  <Words>471</Words>
  <Application>Microsoft Macintosh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Fantasy Tennis App</vt:lpstr>
      <vt:lpstr>Introduction</vt:lpstr>
      <vt:lpstr>Court Surface </vt:lpstr>
      <vt:lpstr>Top 20 countries by wins on hard surface (2017-2021)</vt:lpstr>
      <vt:lpstr>Top 20 countries by wins on clay Surface (2017-2021)</vt:lpstr>
      <vt:lpstr>Left and Right hand win rates</vt:lpstr>
      <vt:lpstr>ATP Winners age BO3 &amp; bo5</vt:lpstr>
      <vt:lpstr>WTA winners Age </vt:lpstr>
      <vt:lpstr>ATP Top 20 players</vt:lpstr>
      <vt:lpstr>WTA Top 20 Players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Tennis</dc:title>
  <dc:creator>Kaycee Cannon</dc:creator>
  <cp:lastModifiedBy>Kaycee Cannon</cp:lastModifiedBy>
  <cp:revision>2</cp:revision>
  <dcterms:created xsi:type="dcterms:W3CDTF">2022-02-02T02:24:31Z</dcterms:created>
  <dcterms:modified xsi:type="dcterms:W3CDTF">2022-02-02T06:31:50Z</dcterms:modified>
</cp:coreProperties>
</file>